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4" r:id="rId2"/>
    <p:sldId id="3045" r:id="rId3"/>
    <p:sldId id="3046" r:id="rId4"/>
    <p:sldId id="3164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811107-142B-ADDC-5A00-B8545A478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E6DCF2-264C-7042-C579-232346B8E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B65049-F2F1-F242-C4FF-E2BDD421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47BC90-C10C-C876-A51D-E0EA2718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62445-BDD8-49EA-7002-A14643BE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65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83329-9997-9D07-EAAC-66F1EBF3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2DDB52-D0E3-E97D-6E97-EF2CDD42A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FE9EA5-6157-50DF-379C-5FB60E51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83B576-CABE-46D8-8A11-6BB0A1EDD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D26AAE-87D3-88C4-2EEF-95D4405B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80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705815-50A8-457B-E7CC-FFCC76FD8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C55596-EAAC-E5BF-8D5E-C2CEE8A9A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CBE292-12E8-E407-DC94-A074C2F6E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24F234-66B2-A6DE-D1B0-1BA0B5F1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B19168-FC75-BB5E-0E8F-75C3538F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75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776F63BA-C079-B443-8C99-5D98A849B6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1080" y="6324756"/>
            <a:ext cx="1322720" cy="5414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6AE879-08AF-D849-BC64-D86C626F81E6}"/>
              </a:ext>
            </a:extLst>
          </p:cNvPr>
          <p:cNvSpPr txBox="1">
            <a:spLocks/>
          </p:cNvSpPr>
          <p:nvPr userDrawn="1"/>
        </p:nvSpPr>
        <p:spPr>
          <a:xfrm>
            <a:off x="11713026" y="6468190"/>
            <a:ext cx="357248" cy="2532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212AA9-E406-C242-8796-31469D819A31}" type="slidenum">
              <a:rPr lang="en-GB" smtClean="0"/>
              <a:pPr/>
              <a:t>‹nº›</a:t>
            </a:fld>
            <a:endParaRPr lang="en-GB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B55B6E1-930B-974A-A14F-BA14D2BAFD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1961" y="6486610"/>
            <a:ext cx="10094976" cy="1219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3EF9186-259A-A243-8C15-7637FFB734C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573960" y="6256997"/>
            <a:ext cx="327231" cy="318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38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FA9E9-86A0-4D9D-38EE-6F421E8B9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F27BAA-13C1-71E9-A76A-2791172F1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F7F55F-C8D9-3141-A2F4-C7DA5BE01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8B2F3C-E96B-8FF2-6584-0BECFE90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E9E6FA-990A-8050-6CE9-C3363A11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71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FA5C6-C1CD-D598-BBF4-78EBA3FF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3F6B29-0F6B-59A1-4C57-BF81F6C78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D4237C-D889-6C34-931A-7FFD868E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420B53-9E59-975E-6029-EA2D3B71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8979F7-CA2A-2FF5-572E-B9B83D7A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4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90E77-0179-EF93-15B9-9A0FB6CF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0CA746-9867-4D92-2E8A-BB07BD799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88A8692-FA22-CAC6-A7C0-BF620C789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3CFAB7-1F61-630C-8951-CA7E39AED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DB9DB5-AE68-4D8E-BFE9-30A81EA3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4C2314B-D43B-0B3E-565F-92B9C0C7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67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C5B3F-595D-57DE-AFEC-DA3B2E54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7E6353-C9E5-BB0A-0864-305EDC581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C0108A-B387-0619-46C3-8C26BF5B3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4EEDE93-06DA-9480-8657-1BF024DD7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9D0F340-A7AB-5758-7A55-7475A6E4BF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F4066E-8673-9F7A-ED29-A96E27A9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473FA8B-BCBD-5191-B257-3C12B0CC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F8D67C7-4CC1-8DC0-3319-F8110B2A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91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7840C-ACE1-3225-898B-65F32264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6C05974-1354-F3C1-432E-E47D76FD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D4D615-527B-4C58-7285-D73A592C3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7CD526-811C-47EE-3622-19A5A9AC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8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558D86-C39F-5C48-E791-508C5D294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6D4A497-E466-8B85-B495-26B16218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A7CEDC-A508-D288-34B9-8D0199EE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21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D05BF-E963-C073-4338-0F81D4D0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FFD686-427A-713A-135F-7B2FE4D1A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AC4A6F-BC30-6907-CD04-5F47C8765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179B1E-B6A4-AB30-E70E-1A00627E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D45768-BD76-FE4C-5021-5DB1C598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6BC8A0-BE82-F955-8AA4-10A2C12A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15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C90FF-94F4-E9F2-3C40-F857DB42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7BAAE8F-45AB-3925-0608-054FEE774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479E4F-417E-6EEA-9F9A-103261D12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1CEEAA-2581-56EF-7F5C-7BC05150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01F856-6753-9D2F-EB95-9A2AFEBE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25DD39-FB29-605C-5A4A-79063D1F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93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6B6F65-B754-FB61-FC9B-D0E4AD5EB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62EE1E-6335-6F8A-387D-AF3C77736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A6DDCF-E31D-3620-DED6-0D22A6065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3B0EA8-1AA9-4CCA-AF6E-4085A771A741}" type="datetimeFigureOut">
              <a:rPr lang="pt-BR" smtClean="0"/>
              <a:t>14/05/2024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16131F-F54F-FAAE-2A76-76EE423E6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752E0D-A403-6360-0E83-E4312836C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C80CF7-48A3-4084-B003-1BAC22CD5E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44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63762ED8-FDC6-B911-7943-57A0BEFBC3E3}"/>
              </a:ext>
            </a:extLst>
          </p:cNvPr>
          <p:cNvSpPr/>
          <p:nvPr/>
        </p:nvSpPr>
        <p:spPr>
          <a:xfrm>
            <a:off x="2705100" y="2971800"/>
            <a:ext cx="6781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spc="600" dirty="0">
                <a:solidFill>
                  <a:schemeClr val="tx1"/>
                </a:solidFill>
                <a:latin typeface="Avenir Book" panose="02000503020000020003" pitchFamily="2" charset="0"/>
              </a:rPr>
              <a:t>Indicadores de Performance 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D6EB2D5-3A2D-E308-423F-F42F9B6435BB}"/>
              </a:ext>
            </a:extLst>
          </p:cNvPr>
          <p:cNvSpPr/>
          <p:nvPr/>
        </p:nvSpPr>
        <p:spPr>
          <a:xfrm>
            <a:off x="7239000" y="3505200"/>
            <a:ext cx="3429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spc="600" dirty="0">
                <a:solidFill>
                  <a:schemeClr val="tx1"/>
                </a:solidFill>
                <a:latin typeface="Avenir Book" panose="02000503020000020003" pitchFamily="2" charset="0"/>
              </a:rPr>
              <a:t>GLOBAL | 2024 - 2025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1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tângulo 136">
            <a:extLst>
              <a:ext uri="{FF2B5EF4-FFF2-40B4-BE49-F238E27FC236}">
                <a16:creationId xmlns:a16="http://schemas.microsoft.com/office/drawing/2014/main" id="{AF987FD1-BFE0-091C-A38C-FCD5E16E6CF1}"/>
              </a:ext>
            </a:extLst>
          </p:cNvPr>
          <p:cNvSpPr/>
          <p:nvPr/>
        </p:nvSpPr>
        <p:spPr>
          <a:xfrm>
            <a:off x="8484635" y="5562600"/>
            <a:ext cx="2279707" cy="800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Triângulo 217">
            <a:extLst>
              <a:ext uri="{FF2B5EF4-FFF2-40B4-BE49-F238E27FC236}">
                <a16:creationId xmlns:a16="http://schemas.microsoft.com/office/drawing/2014/main" id="{60C514C6-434E-39DE-6005-D71FE29F7F99}"/>
              </a:ext>
            </a:extLst>
          </p:cNvPr>
          <p:cNvSpPr/>
          <p:nvPr/>
        </p:nvSpPr>
        <p:spPr>
          <a:xfrm rot="5400000">
            <a:off x="219288" y="295365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C2BC3F14-866B-C314-1E28-E1399B2358B0}"/>
              </a:ext>
            </a:extLst>
          </p:cNvPr>
          <p:cNvSpPr txBox="1"/>
          <p:nvPr/>
        </p:nvSpPr>
        <p:spPr>
          <a:xfrm>
            <a:off x="372702" y="222419"/>
            <a:ext cx="1739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INDICADORES DE PERFORMANCE</a:t>
            </a: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7B758E6B-21A9-9E12-787F-22A0FB84C270}"/>
              </a:ext>
            </a:extLst>
          </p:cNvPr>
          <p:cNvSpPr txBox="1"/>
          <p:nvPr/>
        </p:nvSpPr>
        <p:spPr>
          <a:xfrm>
            <a:off x="2099102" y="224298"/>
            <a:ext cx="415498" cy="2308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155" name="CaixaDeTexto 154">
            <a:extLst>
              <a:ext uri="{FF2B5EF4-FFF2-40B4-BE49-F238E27FC236}">
                <a16:creationId xmlns:a16="http://schemas.microsoft.com/office/drawing/2014/main" id="{167D118A-8755-F7C7-4406-9486E340BA95}"/>
              </a:ext>
            </a:extLst>
          </p:cNvPr>
          <p:cNvSpPr txBox="1"/>
          <p:nvPr/>
        </p:nvSpPr>
        <p:spPr>
          <a:xfrm>
            <a:off x="1421989" y="1071259"/>
            <a:ext cx="1358064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VENDA MÉDIA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10.000,</a:t>
            </a:r>
            <a:r>
              <a:rPr lang="pt-BR" sz="1400" b="1" dirty="0">
                <a:solidFill>
                  <a:schemeClr val="bg1">
                    <a:lumMod val="50000"/>
                  </a:schemeClr>
                </a:solidFill>
              </a:rPr>
              <a:t>00</a:t>
            </a:r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3175EF5-B5CC-D899-6CA7-7ECD12F6F4B2}"/>
              </a:ext>
            </a:extLst>
          </p:cNvPr>
          <p:cNvSpPr txBox="1"/>
          <p:nvPr/>
        </p:nvSpPr>
        <p:spPr>
          <a:xfrm>
            <a:off x="5438904" y="338062"/>
            <a:ext cx="1186543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PONTO DE VENDA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74FF272-B818-E56A-0429-6B42E7191A1D}"/>
              </a:ext>
            </a:extLst>
          </p:cNvPr>
          <p:cNvSpPr txBox="1"/>
          <p:nvPr/>
        </p:nvSpPr>
        <p:spPr>
          <a:xfrm>
            <a:off x="1422864" y="2153608"/>
            <a:ext cx="1358064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B050"/>
                </a:solidFill>
              </a:rPr>
              <a:t>15.000,</a:t>
            </a:r>
            <a:r>
              <a:rPr lang="pt-BR" sz="1400" b="1" dirty="0">
                <a:solidFill>
                  <a:srgbClr val="00B050"/>
                </a:solidFill>
              </a:rPr>
              <a:t>00</a:t>
            </a:r>
            <a:endParaRPr lang="pt-BR" sz="2400" b="1" dirty="0">
              <a:solidFill>
                <a:srgbClr val="00B050"/>
              </a:solidFill>
            </a:endParaRP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593787DB-C55B-336A-C7F1-E624E2926BC5}"/>
              </a:ext>
            </a:extLst>
          </p:cNvPr>
          <p:cNvCxnSpPr>
            <a:cxnSpLocks/>
          </p:cNvCxnSpPr>
          <p:nvPr/>
        </p:nvCxnSpPr>
        <p:spPr>
          <a:xfrm>
            <a:off x="339465" y="3581400"/>
            <a:ext cx="926173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riângulo 20">
            <a:extLst>
              <a:ext uri="{FF2B5EF4-FFF2-40B4-BE49-F238E27FC236}">
                <a16:creationId xmlns:a16="http://schemas.microsoft.com/office/drawing/2014/main" id="{EA349803-C610-7E2D-3DA0-AF16A12F40DB}"/>
              </a:ext>
            </a:extLst>
          </p:cNvPr>
          <p:cNvSpPr/>
          <p:nvPr/>
        </p:nvSpPr>
        <p:spPr>
          <a:xfrm rot="10800000">
            <a:off x="2001775" y="185890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 descr="Diagrama&#10;&#10;Descrição gerada automaticamente">
            <a:extLst>
              <a:ext uri="{FF2B5EF4-FFF2-40B4-BE49-F238E27FC236}">
                <a16:creationId xmlns:a16="http://schemas.microsoft.com/office/drawing/2014/main" id="{673A808D-3498-664C-E44C-CC22356C0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8171" y="145137"/>
            <a:ext cx="624347" cy="416539"/>
          </a:xfrm>
          <a:prstGeom prst="rect">
            <a:avLst/>
          </a:prstGeom>
        </p:spPr>
      </p:pic>
      <p:sp>
        <p:nvSpPr>
          <p:cNvPr id="28" name="Triângulo 27">
            <a:extLst>
              <a:ext uri="{FF2B5EF4-FFF2-40B4-BE49-F238E27FC236}">
                <a16:creationId xmlns:a16="http://schemas.microsoft.com/office/drawing/2014/main" id="{01958F38-3056-F88E-C908-CA8B4F7D0F69}"/>
              </a:ext>
            </a:extLst>
          </p:cNvPr>
          <p:cNvSpPr/>
          <p:nvPr/>
        </p:nvSpPr>
        <p:spPr>
          <a:xfrm rot="5400000">
            <a:off x="11283766" y="326158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0999341-CDEC-4663-E995-C5E3F846BA70}"/>
              </a:ext>
            </a:extLst>
          </p:cNvPr>
          <p:cNvSpPr txBox="1"/>
          <p:nvPr/>
        </p:nvSpPr>
        <p:spPr>
          <a:xfrm>
            <a:off x="11437180" y="253212"/>
            <a:ext cx="3738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POS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5005A8F6-E656-E993-492F-04C5B48450F5}"/>
              </a:ext>
            </a:extLst>
          </p:cNvPr>
          <p:cNvSpPr txBox="1"/>
          <p:nvPr/>
        </p:nvSpPr>
        <p:spPr>
          <a:xfrm>
            <a:off x="9773942" y="255381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MASTER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9E29FAE-D20F-1867-5A02-BC4EB4EFB993}"/>
              </a:ext>
            </a:extLst>
          </p:cNvPr>
          <p:cNvSpPr txBox="1"/>
          <p:nvPr/>
        </p:nvSpPr>
        <p:spPr>
          <a:xfrm>
            <a:off x="3045028" y="218250"/>
            <a:ext cx="417102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USD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BC9B9DA-9808-D6A3-F78B-FB31549A4DDC}"/>
              </a:ext>
            </a:extLst>
          </p:cNvPr>
          <p:cNvSpPr txBox="1"/>
          <p:nvPr/>
        </p:nvSpPr>
        <p:spPr>
          <a:xfrm>
            <a:off x="4485904" y="1071259"/>
            <a:ext cx="1176924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COMPRA MÉDIA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2.000,</a:t>
            </a:r>
            <a:r>
              <a:rPr lang="pt-BR" sz="1400" b="1" dirty="0">
                <a:solidFill>
                  <a:schemeClr val="bg1">
                    <a:lumMod val="50000"/>
                  </a:schemeClr>
                </a:solidFill>
              </a:rPr>
              <a:t>00</a:t>
            </a:r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A8F075D5-5B0E-8C3F-2F6C-C9B79A623D86}"/>
              </a:ext>
            </a:extLst>
          </p:cNvPr>
          <p:cNvSpPr txBox="1"/>
          <p:nvPr/>
        </p:nvSpPr>
        <p:spPr>
          <a:xfrm>
            <a:off x="4486779" y="2153608"/>
            <a:ext cx="1176924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70C0"/>
                </a:solidFill>
              </a:rPr>
              <a:t>3.000,</a:t>
            </a:r>
            <a:r>
              <a:rPr lang="pt-BR" sz="1600" b="1" dirty="0">
                <a:solidFill>
                  <a:srgbClr val="0070C0"/>
                </a:solidFill>
              </a:rPr>
              <a:t>00</a:t>
            </a:r>
            <a:endParaRPr lang="pt-BR" sz="2400" b="1" dirty="0">
              <a:solidFill>
                <a:srgbClr val="0070C0"/>
              </a:solidFill>
            </a:endParaRPr>
          </a:p>
        </p:txBody>
      </p:sp>
      <p:sp>
        <p:nvSpPr>
          <p:cNvPr id="35" name="Triângulo 34">
            <a:extLst>
              <a:ext uri="{FF2B5EF4-FFF2-40B4-BE49-F238E27FC236}">
                <a16:creationId xmlns:a16="http://schemas.microsoft.com/office/drawing/2014/main" id="{38A75F74-B065-449C-1440-48F57BBC99BB}"/>
              </a:ext>
            </a:extLst>
          </p:cNvPr>
          <p:cNvSpPr/>
          <p:nvPr/>
        </p:nvSpPr>
        <p:spPr>
          <a:xfrm rot="10800000">
            <a:off x="4975121" y="185890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C262D40-8E3F-60F9-2472-4055E4322A8F}"/>
              </a:ext>
            </a:extLst>
          </p:cNvPr>
          <p:cNvSpPr txBox="1"/>
          <p:nvPr/>
        </p:nvSpPr>
        <p:spPr>
          <a:xfrm>
            <a:off x="435954" y="1353708"/>
            <a:ext cx="550151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ATUAL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F55F9722-9931-ABE5-C3BE-1434B783AC0E}"/>
              </a:ext>
            </a:extLst>
          </p:cNvPr>
          <p:cNvSpPr txBox="1"/>
          <p:nvPr/>
        </p:nvSpPr>
        <p:spPr>
          <a:xfrm>
            <a:off x="455992" y="2282885"/>
            <a:ext cx="510076" cy="2539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META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4CEAEC7-C0F6-736E-6F0D-20FD09023A35}"/>
              </a:ext>
            </a:extLst>
          </p:cNvPr>
          <p:cNvSpPr txBox="1"/>
          <p:nvPr/>
        </p:nvSpPr>
        <p:spPr>
          <a:xfrm>
            <a:off x="7289388" y="1066800"/>
            <a:ext cx="1358064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ESTOQUE MÉDIO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20.000,</a:t>
            </a:r>
            <a:r>
              <a:rPr lang="pt-BR" sz="1600" b="1" dirty="0">
                <a:solidFill>
                  <a:schemeClr val="bg1">
                    <a:lumMod val="50000"/>
                  </a:schemeClr>
                </a:solidFill>
              </a:rPr>
              <a:t>00</a:t>
            </a:r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C369125A-9EEA-AB0D-DD24-30F73E965222}"/>
              </a:ext>
            </a:extLst>
          </p:cNvPr>
          <p:cNvSpPr txBox="1"/>
          <p:nvPr/>
        </p:nvSpPr>
        <p:spPr>
          <a:xfrm>
            <a:off x="7251791" y="2149149"/>
            <a:ext cx="1435009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B0F0"/>
                </a:solidFill>
              </a:rPr>
              <a:t>30.000,00</a:t>
            </a:r>
          </a:p>
        </p:txBody>
      </p:sp>
      <p:sp>
        <p:nvSpPr>
          <p:cNvPr id="40" name="Triângulo 39">
            <a:extLst>
              <a:ext uri="{FF2B5EF4-FFF2-40B4-BE49-F238E27FC236}">
                <a16:creationId xmlns:a16="http://schemas.microsoft.com/office/drawing/2014/main" id="{E4315955-E3B3-980E-8597-929DE5B8A352}"/>
              </a:ext>
            </a:extLst>
          </p:cNvPr>
          <p:cNvSpPr/>
          <p:nvPr/>
        </p:nvSpPr>
        <p:spPr>
          <a:xfrm rot="10800000">
            <a:off x="7869175" y="1854441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EAB9344A-43C7-FA85-07BC-E3A68D1199F7}"/>
              </a:ext>
            </a:extLst>
          </p:cNvPr>
          <p:cNvSpPr txBox="1"/>
          <p:nvPr/>
        </p:nvSpPr>
        <p:spPr>
          <a:xfrm>
            <a:off x="439866" y="4164236"/>
            <a:ext cx="550151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ATUAL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535ED983-CCF0-14FB-ADB3-C89C5E3B1BAF}"/>
              </a:ext>
            </a:extLst>
          </p:cNvPr>
          <p:cNvSpPr txBox="1"/>
          <p:nvPr/>
        </p:nvSpPr>
        <p:spPr>
          <a:xfrm>
            <a:off x="459904" y="5093413"/>
            <a:ext cx="510076" cy="2539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META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43B2DDA0-236A-9846-976A-74B1A2528EBC}"/>
              </a:ext>
            </a:extLst>
          </p:cNvPr>
          <p:cNvSpPr txBox="1"/>
          <p:nvPr/>
        </p:nvSpPr>
        <p:spPr>
          <a:xfrm>
            <a:off x="1461262" y="3886200"/>
            <a:ext cx="1279517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DRE MÉDIO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2.600,00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4E9C93BE-E6FF-2815-1475-DD20039B186A}"/>
              </a:ext>
            </a:extLst>
          </p:cNvPr>
          <p:cNvSpPr txBox="1"/>
          <p:nvPr/>
        </p:nvSpPr>
        <p:spPr>
          <a:xfrm>
            <a:off x="1462137" y="4968549"/>
            <a:ext cx="1279517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4.000,00</a:t>
            </a:r>
          </a:p>
        </p:txBody>
      </p:sp>
      <p:sp>
        <p:nvSpPr>
          <p:cNvPr id="45" name="Triângulo 44">
            <a:extLst>
              <a:ext uri="{FF2B5EF4-FFF2-40B4-BE49-F238E27FC236}">
                <a16:creationId xmlns:a16="http://schemas.microsoft.com/office/drawing/2014/main" id="{0A6F48DE-3B2B-B8AD-13CE-02A16608B9DD}"/>
              </a:ext>
            </a:extLst>
          </p:cNvPr>
          <p:cNvSpPr/>
          <p:nvPr/>
        </p:nvSpPr>
        <p:spPr>
          <a:xfrm rot="10800000">
            <a:off x="2001775" y="4673841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152ED648-B007-7D5C-4F82-C9CF710CE571}"/>
              </a:ext>
            </a:extLst>
          </p:cNvPr>
          <p:cNvSpPr txBox="1"/>
          <p:nvPr/>
        </p:nvSpPr>
        <p:spPr>
          <a:xfrm>
            <a:off x="3657600" y="3908212"/>
            <a:ext cx="832279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C.O. MÉDIO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17%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2D58EE36-2375-FBF5-395C-4219AF2D2C35}"/>
              </a:ext>
            </a:extLst>
          </p:cNvPr>
          <p:cNvSpPr txBox="1"/>
          <p:nvPr/>
        </p:nvSpPr>
        <p:spPr>
          <a:xfrm>
            <a:off x="3714580" y="4990561"/>
            <a:ext cx="720069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rgbClr val="C00000"/>
                </a:solidFill>
              </a:rPr>
              <a:t>12%</a:t>
            </a:r>
          </a:p>
        </p:txBody>
      </p:sp>
      <p:sp>
        <p:nvSpPr>
          <p:cNvPr id="48" name="Triângulo 47">
            <a:extLst>
              <a:ext uri="{FF2B5EF4-FFF2-40B4-BE49-F238E27FC236}">
                <a16:creationId xmlns:a16="http://schemas.microsoft.com/office/drawing/2014/main" id="{0B8969BF-1C1A-5001-53BC-A48293C474B7}"/>
              </a:ext>
            </a:extLst>
          </p:cNvPr>
          <p:cNvSpPr/>
          <p:nvPr/>
        </p:nvSpPr>
        <p:spPr>
          <a:xfrm rot="10800000">
            <a:off x="3974494" y="4695853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2E765ADB-EC20-5F50-316B-B5CDAE8A08B2}"/>
              </a:ext>
            </a:extLst>
          </p:cNvPr>
          <p:cNvSpPr txBox="1"/>
          <p:nvPr/>
        </p:nvSpPr>
        <p:spPr>
          <a:xfrm>
            <a:off x="5486400" y="3886200"/>
            <a:ext cx="1141658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PAY BACK MÉDIO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14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</a:rPr>
              <a:t>MESES</a:t>
            </a:r>
            <a:endParaRPr lang="pt-BR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8FA75EC3-B5F0-0DD5-E2EE-918FC0A407A8}"/>
              </a:ext>
            </a:extLst>
          </p:cNvPr>
          <p:cNvSpPr txBox="1"/>
          <p:nvPr/>
        </p:nvSpPr>
        <p:spPr>
          <a:xfrm>
            <a:off x="5582521" y="4968549"/>
            <a:ext cx="951158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2060"/>
                </a:solidFill>
              </a:rPr>
              <a:t>12</a:t>
            </a:r>
            <a:r>
              <a:rPr lang="pt-BR" sz="1200" dirty="0">
                <a:solidFill>
                  <a:srgbClr val="002060"/>
                </a:solidFill>
              </a:rPr>
              <a:t> MESES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54" name="Triângulo 53">
            <a:extLst>
              <a:ext uri="{FF2B5EF4-FFF2-40B4-BE49-F238E27FC236}">
                <a16:creationId xmlns:a16="http://schemas.microsoft.com/office/drawing/2014/main" id="{1E33465F-6DD4-0478-3E57-AC5A3EF7A6D9}"/>
              </a:ext>
            </a:extLst>
          </p:cNvPr>
          <p:cNvSpPr/>
          <p:nvPr/>
        </p:nvSpPr>
        <p:spPr>
          <a:xfrm rot="10800000">
            <a:off x="5957981" y="4673841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CC55DE13-BE51-FEF1-7F74-A6CFAE0E74DE}"/>
              </a:ext>
            </a:extLst>
          </p:cNvPr>
          <p:cNvSpPr txBox="1"/>
          <p:nvPr/>
        </p:nvSpPr>
        <p:spPr>
          <a:xfrm>
            <a:off x="10507520" y="1932789"/>
            <a:ext cx="97494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SCORE </a:t>
            </a:r>
          </a:p>
          <a:p>
            <a:pPr algn="ctr"/>
            <a:r>
              <a:rPr lang="pt-BR" sz="4400" b="1" dirty="0"/>
              <a:t>70</a:t>
            </a:r>
            <a:r>
              <a:rPr lang="pt-BR" sz="2400" dirty="0"/>
              <a:t>%</a:t>
            </a:r>
            <a:endParaRPr lang="pt-BR" sz="4400" dirty="0"/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D178F777-B49A-EE6D-CCFC-7D99693640C0}"/>
              </a:ext>
            </a:extLst>
          </p:cNvPr>
          <p:cNvSpPr txBox="1"/>
          <p:nvPr/>
        </p:nvSpPr>
        <p:spPr>
          <a:xfrm>
            <a:off x="10412905" y="3799994"/>
            <a:ext cx="1146468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030A0"/>
                </a:solidFill>
              </a:rPr>
              <a:t>100</a:t>
            </a:r>
            <a:r>
              <a:rPr lang="pt-BR" sz="2000" dirty="0">
                <a:solidFill>
                  <a:srgbClr val="7030A0"/>
                </a:solidFill>
              </a:rPr>
              <a:t>%</a:t>
            </a:r>
            <a:endParaRPr lang="pt-BR" sz="4000" dirty="0">
              <a:solidFill>
                <a:srgbClr val="7030A0"/>
              </a:solidFill>
            </a:endParaRPr>
          </a:p>
        </p:txBody>
      </p:sp>
      <p:sp>
        <p:nvSpPr>
          <p:cNvPr id="57" name="Triângulo 56">
            <a:extLst>
              <a:ext uri="{FF2B5EF4-FFF2-40B4-BE49-F238E27FC236}">
                <a16:creationId xmlns:a16="http://schemas.microsoft.com/office/drawing/2014/main" id="{572BEA4B-A338-7459-0A40-0EC078527F2F}"/>
              </a:ext>
            </a:extLst>
          </p:cNvPr>
          <p:cNvSpPr/>
          <p:nvPr/>
        </p:nvSpPr>
        <p:spPr>
          <a:xfrm rot="10800000">
            <a:off x="10886019" y="325247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C94105BB-6AFC-84E0-921B-70ED552F2A2D}"/>
              </a:ext>
            </a:extLst>
          </p:cNvPr>
          <p:cNvCxnSpPr>
            <a:cxnSpLocks/>
          </p:cNvCxnSpPr>
          <p:nvPr/>
        </p:nvCxnSpPr>
        <p:spPr>
          <a:xfrm flipV="1">
            <a:off x="9789818" y="1264447"/>
            <a:ext cx="0" cy="48315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7191240B-A5C7-BFD3-0BD1-0ADA7EEFF9A9}"/>
              </a:ext>
            </a:extLst>
          </p:cNvPr>
          <p:cNvSpPr txBox="1"/>
          <p:nvPr/>
        </p:nvSpPr>
        <p:spPr>
          <a:xfrm>
            <a:off x="7704794" y="3908212"/>
            <a:ext cx="809837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STA MÉDIO</a:t>
            </a:r>
          </a:p>
          <a:p>
            <a:pPr algn="ctr"/>
            <a:r>
              <a:rPr lang="pt-BR" sz="2400" b="1" dirty="0">
                <a:solidFill>
                  <a:schemeClr val="bg1">
                    <a:lumMod val="50000"/>
                  </a:schemeClr>
                </a:solidFill>
              </a:rPr>
              <a:t>72</a:t>
            </a:r>
            <a:r>
              <a:rPr lang="pt-BR" sz="1400" b="1" dirty="0">
                <a:solidFill>
                  <a:schemeClr val="bg1">
                    <a:lumMod val="50000"/>
                  </a:schemeClr>
                </a:solidFill>
              </a:rPr>
              <a:t>%</a:t>
            </a:r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A3496841-6C36-D06A-FC87-D300CB9D76D6}"/>
              </a:ext>
            </a:extLst>
          </p:cNvPr>
          <p:cNvSpPr txBox="1"/>
          <p:nvPr/>
        </p:nvSpPr>
        <p:spPr>
          <a:xfrm>
            <a:off x="7672805" y="4990561"/>
            <a:ext cx="875561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100%</a:t>
            </a:r>
          </a:p>
        </p:txBody>
      </p:sp>
      <p:sp>
        <p:nvSpPr>
          <p:cNvPr id="130" name="Triângulo 129">
            <a:extLst>
              <a:ext uri="{FF2B5EF4-FFF2-40B4-BE49-F238E27FC236}">
                <a16:creationId xmlns:a16="http://schemas.microsoft.com/office/drawing/2014/main" id="{3CDAB8F5-1AD8-733F-A05C-8480ED99999A}"/>
              </a:ext>
            </a:extLst>
          </p:cNvPr>
          <p:cNvSpPr/>
          <p:nvPr/>
        </p:nvSpPr>
        <p:spPr>
          <a:xfrm rot="10800000">
            <a:off x="8010465" y="4695853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CA8BF46-0EA1-1A2D-6A72-B3614D5CC452}"/>
              </a:ext>
            </a:extLst>
          </p:cNvPr>
          <p:cNvSpPr txBox="1"/>
          <p:nvPr/>
        </p:nvSpPr>
        <p:spPr>
          <a:xfrm>
            <a:off x="2530673" y="2301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2025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5AFA8BF-64F7-492C-003D-13539C1325FB}"/>
              </a:ext>
            </a:extLst>
          </p:cNvPr>
          <p:cNvSpPr txBox="1"/>
          <p:nvPr/>
        </p:nvSpPr>
        <p:spPr>
          <a:xfrm>
            <a:off x="1768658" y="2827992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66</a:t>
            </a:r>
            <a:r>
              <a:rPr lang="pt-BR" sz="1200" dirty="0"/>
              <a:t>%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034C021-B773-9D88-2C9A-96B244D3F4FD}"/>
              </a:ext>
            </a:extLst>
          </p:cNvPr>
          <p:cNvSpPr txBox="1"/>
          <p:nvPr/>
        </p:nvSpPr>
        <p:spPr>
          <a:xfrm>
            <a:off x="456794" y="3033234"/>
            <a:ext cx="548548" cy="2539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SCORE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27DDA7B-BC18-AB4D-FB2F-89F4D4463DB5}"/>
              </a:ext>
            </a:extLst>
          </p:cNvPr>
          <p:cNvSpPr txBox="1"/>
          <p:nvPr/>
        </p:nvSpPr>
        <p:spPr>
          <a:xfrm>
            <a:off x="4771238" y="2821701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66</a:t>
            </a:r>
            <a:r>
              <a:rPr lang="pt-BR" sz="1200" dirty="0"/>
              <a:t>%</a:t>
            </a:r>
            <a:endParaRPr lang="pt-BR" sz="24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0E3B647-E7BF-3314-DD55-C28E55A182BC}"/>
              </a:ext>
            </a:extLst>
          </p:cNvPr>
          <p:cNvSpPr txBox="1"/>
          <p:nvPr/>
        </p:nvSpPr>
        <p:spPr>
          <a:xfrm>
            <a:off x="7773818" y="2815410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66</a:t>
            </a:r>
            <a:r>
              <a:rPr lang="pt-BR" sz="1200" dirty="0"/>
              <a:t>%</a:t>
            </a:r>
            <a:endParaRPr lang="pt-BR" sz="24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64BE466-15B9-D4D0-5681-DE3EAA2782C9}"/>
              </a:ext>
            </a:extLst>
          </p:cNvPr>
          <p:cNvSpPr txBox="1"/>
          <p:nvPr/>
        </p:nvSpPr>
        <p:spPr>
          <a:xfrm>
            <a:off x="1768658" y="5745254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65</a:t>
            </a:r>
            <a:r>
              <a:rPr lang="pt-BR" sz="1200" dirty="0"/>
              <a:t>%</a:t>
            </a:r>
            <a:endParaRPr lang="pt-BR" sz="24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E660E23-521C-2989-114D-57221E275F80}"/>
              </a:ext>
            </a:extLst>
          </p:cNvPr>
          <p:cNvSpPr txBox="1"/>
          <p:nvPr/>
        </p:nvSpPr>
        <p:spPr>
          <a:xfrm>
            <a:off x="456794" y="5950496"/>
            <a:ext cx="548548" cy="2539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SCORE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B8FB62F-0BCB-894E-FC57-B0B0918406F3}"/>
              </a:ext>
            </a:extLst>
          </p:cNvPr>
          <p:cNvSpPr txBox="1"/>
          <p:nvPr/>
        </p:nvSpPr>
        <p:spPr>
          <a:xfrm>
            <a:off x="3737837" y="5765830"/>
            <a:ext cx="644728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70</a:t>
            </a:r>
            <a:r>
              <a:rPr lang="pt-BR" sz="1400" b="1" dirty="0"/>
              <a:t>%</a:t>
            </a:r>
            <a:endParaRPr lang="pt-BR" sz="24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54F2303-31E9-0C48-62C1-B4794F1158D6}"/>
              </a:ext>
            </a:extLst>
          </p:cNvPr>
          <p:cNvSpPr txBox="1"/>
          <p:nvPr/>
        </p:nvSpPr>
        <p:spPr>
          <a:xfrm>
            <a:off x="7773818" y="5732672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72</a:t>
            </a:r>
            <a:r>
              <a:rPr lang="pt-BR" sz="1200" dirty="0"/>
              <a:t>%</a:t>
            </a:r>
            <a:endParaRPr lang="pt-BR" sz="24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E30AC28-58AA-2DED-F5C6-51CDBB556A0E}"/>
              </a:ext>
            </a:extLst>
          </p:cNvPr>
          <p:cNvSpPr txBox="1"/>
          <p:nvPr/>
        </p:nvSpPr>
        <p:spPr>
          <a:xfrm>
            <a:off x="5754255" y="5738915"/>
            <a:ext cx="606256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</a:t>
            </a:r>
          </a:p>
          <a:p>
            <a:pPr algn="ctr"/>
            <a:r>
              <a:rPr lang="pt-BR" sz="2400" b="1" dirty="0"/>
              <a:t>86</a:t>
            </a:r>
            <a:r>
              <a:rPr lang="pt-BR" sz="1200" dirty="0"/>
              <a:t>%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3327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tângulo 136">
            <a:extLst>
              <a:ext uri="{FF2B5EF4-FFF2-40B4-BE49-F238E27FC236}">
                <a16:creationId xmlns:a16="http://schemas.microsoft.com/office/drawing/2014/main" id="{AF987FD1-BFE0-091C-A38C-FCD5E16E6CF1}"/>
              </a:ext>
            </a:extLst>
          </p:cNvPr>
          <p:cNvSpPr/>
          <p:nvPr/>
        </p:nvSpPr>
        <p:spPr>
          <a:xfrm>
            <a:off x="8484635" y="5562600"/>
            <a:ext cx="2279707" cy="800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Triângulo 217">
            <a:extLst>
              <a:ext uri="{FF2B5EF4-FFF2-40B4-BE49-F238E27FC236}">
                <a16:creationId xmlns:a16="http://schemas.microsoft.com/office/drawing/2014/main" id="{60C514C6-434E-39DE-6005-D71FE29F7F99}"/>
              </a:ext>
            </a:extLst>
          </p:cNvPr>
          <p:cNvSpPr/>
          <p:nvPr/>
        </p:nvSpPr>
        <p:spPr>
          <a:xfrm rot="5400000">
            <a:off x="219288" y="295365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C2BC3F14-866B-C314-1E28-E1399B2358B0}"/>
              </a:ext>
            </a:extLst>
          </p:cNvPr>
          <p:cNvSpPr txBox="1"/>
          <p:nvPr/>
        </p:nvSpPr>
        <p:spPr>
          <a:xfrm>
            <a:off x="372702" y="222419"/>
            <a:ext cx="8258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KPI’s MASTER</a:t>
            </a: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7B758E6B-21A9-9E12-787F-22A0FB84C270}"/>
              </a:ext>
            </a:extLst>
          </p:cNvPr>
          <p:cNvSpPr txBox="1"/>
          <p:nvPr/>
        </p:nvSpPr>
        <p:spPr>
          <a:xfrm>
            <a:off x="1260902" y="226368"/>
            <a:ext cx="415498" cy="2308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155" name="CaixaDeTexto 154">
            <a:extLst>
              <a:ext uri="{FF2B5EF4-FFF2-40B4-BE49-F238E27FC236}">
                <a16:creationId xmlns:a16="http://schemas.microsoft.com/office/drawing/2014/main" id="{167D118A-8755-F7C7-4406-9486E340BA95}"/>
              </a:ext>
            </a:extLst>
          </p:cNvPr>
          <p:cNvSpPr txBox="1"/>
          <p:nvPr/>
        </p:nvSpPr>
        <p:spPr>
          <a:xfrm>
            <a:off x="2362200" y="1066800"/>
            <a:ext cx="121219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RECEITA MÉDIA / PDV</a:t>
            </a:r>
          </a:p>
          <a:p>
            <a:pPr algn="ctr"/>
            <a:r>
              <a:rPr lang="pt-BR" b="1" dirty="0"/>
              <a:t>2.800,00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CD8EF29-E060-0AB8-BFB9-C6F64E854E45}"/>
              </a:ext>
            </a:extLst>
          </p:cNvPr>
          <p:cNvSpPr txBox="1"/>
          <p:nvPr/>
        </p:nvSpPr>
        <p:spPr>
          <a:xfrm>
            <a:off x="381000" y="1066800"/>
            <a:ext cx="129875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NÚMERO DE UNIDADES</a:t>
            </a:r>
          </a:p>
          <a:p>
            <a:pPr algn="ctr"/>
            <a:r>
              <a:rPr lang="pt-BR" b="1" dirty="0"/>
              <a:t>232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BF149C-2859-2088-1851-27E9B0513B6C}"/>
              </a:ext>
            </a:extLst>
          </p:cNvPr>
          <p:cNvSpPr txBox="1"/>
          <p:nvPr/>
        </p:nvSpPr>
        <p:spPr>
          <a:xfrm>
            <a:off x="8119525" y="1068914"/>
            <a:ext cx="9989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MARK-UP MÉDIO</a:t>
            </a:r>
          </a:p>
          <a:p>
            <a:pPr algn="ctr"/>
            <a:r>
              <a:rPr lang="pt-BR" b="1" dirty="0"/>
              <a:t>4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38A7CC-B170-6A99-66B8-EEE0FB441232}"/>
              </a:ext>
            </a:extLst>
          </p:cNvPr>
          <p:cNvSpPr txBox="1"/>
          <p:nvPr/>
        </p:nvSpPr>
        <p:spPr>
          <a:xfrm>
            <a:off x="4387411" y="1066800"/>
            <a:ext cx="11063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RESULTADO MÉDIO</a:t>
            </a:r>
          </a:p>
          <a:p>
            <a:pPr algn="ctr"/>
            <a:r>
              <a:rPr lang="pt-BR" b="1" dirty="0"/>
              <a:t>18%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3175EF5-B5CC-D899-6CA7-7ECD12F6F4B2}"/>
              </a:ext>
            </a:extLst>
          </p:cNvPr>
          <p:cNvSpPr txBox="1"/>
          <p:nvPr/>
        </p:nvSpPr>
        <p:spPr>
          <a:xfrm>
            <a:off x="5462441" y="288584"/>
            <a:ext cx="646332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MASTER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7AA4612-A5FA-369B-1A9B-797F0BAB082D}"/>
              </a:ext>
            </a:extLst>
          </p:cNvPr>
          <p:cNvSpPr txBox="1"/>
          <p:nvPr/>
        </p:nvSpPr>
        <p:spPr>
          <a:xfrm>
            <a:off x="381000" y="2215955"/>
            <a:ext cx="129875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NÚMERO DE UNIDADES</a:t>
            </a:r>
          </a:p>
          <a:p>
            <a:pPr algn="ctr"/>
            <a:r>
              <a:rPr lang="pt-BR" b="1" dirty="0"/>
              <a:t>272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74FF272-B818-E56A-0429-6B42E7191A1D}"/>
              </a:ext>
            </a:extLst>
          </p:cNvPr>
          <p:cNvSpPr txBox="1"/>
          <p:nvPr/>
        </p:nvSpPr>
        <p:spPr>
          <a:xfrm>
            <a:off x="2378001" y="2211900"/>
            <a:ext cx="121219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RECEITA MÉDIA / PDV</a:t>
            </a:r>
          </a:p>
          <a:p>
            <a:pPr algn="ctr"/>
            <a:r>
              <a:rPr lang="pt-BR" b="1" dirty="0"/>
              <a:t>4.000,00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E176AD4-A20D-111E-4411-5CDBDA70F002}"/>
              </a:ext>
            </a:extLst>
          </p:cNvPr>
          <p:cNvSpPr txBox="1"/>
          <p:nvPr/>
        </p:nvSpPr>
        <p:spPr>
          <a:xfrm>
            <a:off x="8145009" y="2213458"/>
            <a:ext cx="9989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MARK-UP MÉDIO</a:t>
            </a:r>
          </a:p>
          <a:p>
            <a:pPr algn="ctr"/>
            <a:r>
              <a:rPr lang="pt-BR" b="1" dirty="0"/>
              <a:t>4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B2E8732-6A67-3038-9F91-D768D6FF29C2}"/>
              </a:ext>
            </a:extLst>
          </p:cNvPr>
          <p:cNvSpPr txBox="1"/>
          <p:nvPr/>
        </p:nvSpPr>
        <p:spPr>
          <a:xfrm>
            <a:off x="4343400" y="2211900"/>
            <a:ext cx="11063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RESULTADO MÉDIO</a:t>
            </a:r>
          </a:p>
          <a:p>
            <a:pPr algn="ctr"/>
            <a:r>
              <a:rPr lang="pt-BR" b="1" dirty="0"/>
              <a:t>30%</a:t>
            </a:r>
          </a:p>
        </p:txBody>
      </p:sp>
      <p:sp>
        <p:nvSpPr>
          <p:cNvPr id="7" name="Triângulo 6">
            <a:extLst>
              <a:ext uri="{FF2B5EF4-FFF2-40B4-BE49-F238E27FC236}">
                <a16:creationId xmlns:a16="http://schemas.microsoft.com/office/drawing/2014/main" id="{CE2CAE39-EE7A-6336-7061-8D3BB93D4947}"/>
              </a:ext>
            </a:extLst>
          </p:cNvPr>
          <p:cNvSpPr/>
          <p:nvPr/>
        </p:nvSpPr>
        <p:spPr>
          <a:xfrm rot="10800000">
            <a:off x="989155" y="175260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9" name="Triângulo 8">
            <a:extLst>
              <a:ext uri="{FF2B5EF4-FFF2-40B4-BE49-F238E27FC236}">
                <a16:creationId xmlns:a16="http://schemas.microsoft.com/office/drawing/2014/main" id="{66C0C9D9-63B1-33BE-DB18-3738C419F500}"/>
              </a:ext>
            </a:extLst>
          </p:cNvPr>
          <p:cNvSpPr/>
          <p:nvPr/>
        </p:nvSpPr>
        <p:spPr>
          <a:xfrm rot="10800000">
            <a:off x="2884280" y="177673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16" name="Triângulo 15">
            <a:extLst>
              <a:ext uri="{FF2B5EF4-FFF2-40B4-BE49-F238E27FC236}">
                <a16:creationId xmlns:a16="http://schemas.microsoft.com/office/drawing/2014/main" id="{DE191FF3-01F2-24B5-5A57-F644057AED03}"/>
              </a:ext>
            </a:extLst>
          </p:cNvPr>
          <p:cNvSpPr/>
          <p:nvPr/>
        </p:nvSpPr>
        <p:spPr>
          <a:xfrm rot="10800000">
            <a:off x="8568882" y="177208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23" name="Triângulo 22">
            <a:extLst>
              <a:ext uri="{FF2B5EF4-FFF2-40B4-BE49-F238E27FC236}">
                <a16:creationId xmlns:a16="http://schemas.microsoft.com/office/drawing/2014/main" id="{26E3C6E1-9070-9D77-3D35-6A5E32D3B947}"/>
              </a:ext>
            </a:extLst>
          </p:cNvPr>
          <p:cNvSpPr/>
          <p:nvPr/>
        </p:nvSpPr>
        <p:spPr>
          <a:xfrm rot="10800000">
            <a:off x="4887729" y="177673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F848D76-8DC9-2DD3-0CA7-6D7249D1FC07}"/>
              </a:ext>
            </a:extLst>
          </p:cNvPr>
          <p:cNvCxnSpPr>
            <a:cxnSpLocks/>
          </p:cNvCxnSpPr>
          <p:nvPr/>
        </p:nvCxnSpPr>
        <p:spPr>
          <a:xfrm flipV="1">
            <a:off x="533400" y="932156"/>
            <a:ext cx="11169636" cy="1143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C0C74CE-60D9-39A0-4E45-0E0030043D20}"/>
              </a:ext>
            </a:extLst>
          </p:cNvPr>
          <p:cNvSpPr txBox="1"/>
          <p:nvPr/>
        </p:nvSpPr>
        <p:spPr>
          <a:xfrm>
            <a:off x="1819552" y="222419"/>
            <a:ext cx="13773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MAIO 2024 – ABRIL 2025.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DA7013F-6A87-50A1-E137-2ACA652890CF}"/>
              </a:ext>
            </a:extLst>
          </p:cNvPr>
          <p:cNvCxnSpPr>
            <a:cxnSpLocks/>
          </p:cNvCxnSpPr>
          <p:nvPr/>
        </p:nvCxnSpPr>
        <p:spPr>
          <a:xfrm>
            <a:off x="533400" y="3733800"/>
            <a:ext cx="858511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25B3CC6B-27DA-FE82-FF24-73EE50B0C8BA}"/>
              </a:ext>
            </a:extLst>
          </p:cNvPr>
          <p:cNvSpPr txBox="1"/>
          <p:nvPr/>
        </p:nvSpPr>
        <p:spPr>
          <a:xfrm>
            <a:off x="537700" y="3974302"/>
            <a:ext cx="101662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TROCA DE KIOSKS</a:t>
            </a:r>
          </a:p>
          <a:p>
            <a:pPr algn="ctr"/>
            <a:r>
              <a:rPr lang="pt-BR" b="1" dirty="0"/>
              <a:t>110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B8BDD44-3041-9C19-F0BC-561005019AF9}"/>
              </a:ext>
            </a:extLst>
          </p:cNvPr>
          <p:cNvSpPr txBox="1"/>
          <p:nvPr/>
        </p:nvSpPr>
        <p:spPr>
          <a:xfrm>
            <a:off x="381000" y="4971564"/>
            <a:ext cx="12554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TROCA DE QUIOSQUES</a:t>
            </a:r>
          </a:p>
          <a:p>
            <a:pPr algn="ctr"/>
            <a:r>
              <a:rPr lang="pt-BR" b="1" dirty="0"/>
              <a:t>134</a:t>
            </a:r>
          </a:p>
        </p:txBody>
      </p:sp>
      <p:sp>
        <p:nvSpPr>
          <p:cNvPr id="38" name="Triângulo 37">
            <a:extLst>
              <a:ext uri="{FF2B5EF4-FFF2-40B4-BE49-F238E27FC236}">
                <a16:creationId xmlns:a16="http://schemas.microsoft.com/office/drawing/2014/main" id="{A045A3A6-3394-A4D8-5A75-A90637081C8B}"/>
              </a:ext>
            </a:extLst>
          </p:cNvPr>
          <p:cNvSpPr/>
          <p:nvPr/>
        </p:nvSpPr>
        <p:spPr>
          <a:xfrm rot="10800000">
            <a:off x="976000" y="464820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9B12BB1D-7A16-9361-C1B3-E5E163DC0FA4}"/>
              </a:ext>
            </a:extLst>
          </p:cNvPr>
          <p:cNvSpPr txBox="1"/>
          <p:nvPr/>
        </p:nvSpPr>
        <p:spPr>
          <a:xfrm>
            <a:off x="4666044" y="3973230"/>
            <a:ext cx="6126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ROUTINE</a:t>
            </a:r>
          </a:p>
          <a:p>
            <a:pPr algn="ctr"/>
            <a:r>
              <a:rPr lang="pt-BR" b="1" dirty="0"/>
              <a:t>80</a:t>
            </a:r>
            <a:r>
              <a:rPr lang="pt-BR" sz="1100" dirty="0"/>
              <a:t>%</a:t>
            </a:r>
            <a:endParaRPr lang="pt-BR" sz="900" dirty="0"/>
          </a:p>
        </p:txBody>
      </p:sp>
      <p:sp>
        <p:nvSpPr>
          <p:cNvPr id="40" name="Triângulo 39">
            <a:extLst>
              <a:ext uri="{FF2B5EF4-FFF2-40B4-BE49-F238E27FC236}">
                <a16:creationId xmlns:a16="http://schemas.microsoft.com/office/drawing/2014/main" id="{F09D7D21-6E0F-081B-0B80-F6F48E6417C2}"/>
              </a:ext>
            </a:extLst>
          </p:cNvPr>
          <p:cNvSpPr/>
          <p:nvPr/>
        </p:nvSpPr>
        <p:spPr>
          <a:xfrm rot="10800000">
            <a:off x="4897305" y="4664645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6B837617-056B-1054-CA07-98A8F1676246}"/>
              </a:ext>
            </a:extLst>
          </p:cNvPr>
          <p:cNvSpPr txBox="1"/>
          <p:nvPr/>
        </p:nvSpPr>
        <p:spPr>
          <a:xfrm>
            <a:off x="4648200" y="4959159"/>
            <a:ext cx="6463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ROUTINE</a:t>
            </a:r>
          </a:p>
          <a:p>
            <a:pPr algn="ctr"/>
            <a:r>
              <a:rPr lang="pt-BR" b="1" dirty="0"/>
              <a:t>100</a:t>
            </a:r>
            <a:r>
              <a:rPr lang="pt-BR" sz="1100" dirty="0"/>
              <a:t>%</a:t>
            </a:r>
            <a:endParaRPr lang="pt-BR" sz="900" dirty="0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C6B9B497-5E57-E3ED-74C7-C631FE89ADCB}"/>
              </a:ext>
            </a:extLst>
          </p:cNvPr>
          <p:cNvSpPr txBox="1"/>
          <p:nvPr/>
        </p:nvSpPr>
        <p:spPr>
          <a:xfrm>
            <a:off x="2694349" y="3972173"/>
            <a:ext cx="83067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EMBALAGEM</a:t>
            </a:r>
          </a:p>
          <a:p>
            <a:pPr algn="ctr"/>
            <a:r>
              <a:rPr lang="pt-BR" b="1" dirty="0"/>
              <a:t>250,00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A3DFA234-C6D1-8004-9D6A-40F432D80120}"/>
              </a:ext>
            </a:extLst>
          </p:cNvPr>
          <p:cNvSpPr txBox="1"/>
          <p:nvPr/>
        </p:nvSpPr>
        <p:spPr>
          <a:xfrm>
            <a:off x="2644386" y="4959159"/>
            <a:ext cx="82907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EMBALAGEM</a:t>
            </a:r>
          </a:p>
          <a:p>
            <a:pPr algn="ctr"/>
            <a:r>
              <a:rPr lang="pt-BR" b="1" dirty="0"/>
              <a:t>400,</a:t>
            </a:r>
            <a:r>
              <a:rPr lang="pt-BR" sz="1400" b="1" dirty="0"/>
              <a:t>00</a:t>
            </a:r>
            <a:endParaRPr lang="pt-BR" b="1" dirty="0"/>
          </a:p>
        </p:txBody>
      </p:sp>
      <p:sp>
        <p:nvSpPr>
          <p:cNvPr id="44" name="Triângulo 43">
            <a:extLst>
              <a:ext uri="{FF2B5EF4-FFF2-40B4-BE49-F238E27FC236}">
                <a16:creationId xmlns:a16="http://schemas.microsoft.com/office/drawing/2014/main" id="{E38679B8-30FA-083F-0E85-6E7BF3DDC32E}"/>
              </a:ext>
            </a:extLst>
          </p:cNvPr>
          <p:cNvSpPr/>
          <p:nvPr/>
        </p:nvSpPr>
        <p:spPr>
          <a:xfrm rot="10800000">
            <a:off x="3038049" y="4706467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AD550DD7-4B3C-1EEE-83B4-68F7DA968ABE}"/>
              </a:ext>
            </a:extLst>
          </p:cNvPr>
          <p:cNvSpPr txBox="1"/>
          <p:nvPr/>
        </p:nvSpPr>
        <p:spPr>
          <a:xfrm>
            <a:off x="6477000" y="3972437"/>
            <a:ext cx="6078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STOPPER</a:t>
            </a:r>
          </a:p>
          <a:p>
            <a:pPr algn="ctr"/>
            <a:r>
              <a:rPr lang="pt-BR" b="1" dirty="0"/>
              <a:t>0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F559FD57-EF91-091C-4C70-CA9A83F8853F}"/>
              </a:ext>
            </a:extLst>
          </p:cNvPr>
          <p:cNvSpPr txBox="1"/>
          <p:nvPr/>
        </p:nvSpPr>
        <p:spPr>
          <a:xfrm>
            <a:off x="6477000" y="4959159"/>
            <a:ext cx="6078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STOPPER</a:t>
            </a:r>
          </a:p>
          <a:p>
            <a:pPr algn="ctr"/>
            <a:r>
              <a:rPr lang="pt-BR" b="1" dirty="0"/>
              <a:t>60</a:t>
            </a:r>
            <a:r>
              <a:rPr lang="pt-BR" sz="1200" b="1" dirty="0"/>
              <a:t>%</a:t>
            </a:r>
            <a:endParaRPr lang="pt-BR" b="1" dirty="0"/>
          </a:p>
        </p:txBody>
      </p:sp>
      <p:sp>
        <p:nvSpPr>
          <p:cNvPr id="47" name="Triângulo 46">
            <a:extLst>
              <a:ext uri="{FF2B5EF4-FFF2-40B4-BE49-F238E27FC236}">
                <a16:creationId xmlns:a16="http://schemas.microsoft.com/office/drawing/2014/main" id="{E0AD636B-2F87-081A-7701-4370A0A3786E}"/>
              </a:ext>
            </a:extLst>
          </p:cNvPr>
          <p:cNvSpPr/>
          <p:nvPr/>
        </p:nvSpPr>
        <p:spPr>
          <a:xfrm rot="10800000">
            <a:off x="6718578" y="4655626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4DF4309C-FC63-8B4C-3441-A4F1508FCC8F}"/>
              </a:ext>
            </a:extLst>
          </p:cNvPr>
          <p:cNvSpPr txBox="1"/>
          <p:nvPr/>
        </p:nvSpPr>
        <p:spPr>
          <a:xfrm>
            <a:off x="7933048" y="3972173"/>
            <a:ext cx="100860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ENDIVIDAMENTO</a:t>
            </a:r>
          </a:p>
          <a:p>
            <a:pPr algn="ctr"/>
            <a:r>
              <a:rPr lang="pt-BR" b="1" dirty="0"/>
              <a:t>29</a:t>
            </a:r>
            <a:r>
              <a:rPr lang="pt-BR" sz="1100" b="1" dirty="0"/>
              <a:t>%</a:t>
            </a:r>
            <a:endParaRPr lang="pt-BR" b="1" dirty="0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D547C70D-CA51-9375-1D97-F4BA9BF6A607}"/>
              </a:ext>
            </a:extLst>
          </p:cNvPr>
          <p:cNvSpPr txBox="1"/>
          <p:nvPr/>
        </p:nvSpPr>
        <p:spPr>
          <a:xfrm>
            <a:off x="7988658" y="5016616"/>
            <a:ext cx="100860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ENDIVIDAEMNTO</a:t>
            </a:r>
          </a:p>
          <a:p>
            <a:pPr algn="ctr"/>
            <a:r>
              <a:rPr lang="pt-BR" b="1" dirty="0"/>
              <a:t>18</a:t>
            </a:r>
            <a:r>
              <a:rPr lang="pt-BR" sz="1200" b="1" dirty="0"/>
              <a:t>%</a:t>
            </a:r>
            <a:endParaRPr lang="pt-BR" b="1" dirty="0"/>
          </a:p>
        </p:txBody>
      </p:sp>
      <p:sp>
        <p:nvSpPr>
          <p:cNvPr id="50" name="Triângulo 49">
            <a:extLst>
              <a:ext uri="{FF2B5EF4-FFF2-40B4-BE49-F238E27FC236}">
                <a16:creationId xmlns:a16="http://schemas.microsoft.com/office/drawing/2014/main" id="{037817B0-A898-9B35-FE1A-DEA4DAB6FCEA}"/>
              </a:ext>
            </a:extLst>
          </p:cNvPr>
          <p:cNvSpPr/>
          <p:nvPr/>
        </p:nvSpPr>
        <p:spPr>
          <a:xfrm rot="10800000">
            <a:off x="8367341" y="4655627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4BDBD297-50FD-9767-DD0F-E840A0A1E9CB}"/>
              </a:ext>
            </a:extLst>
          </p:cNvPr>
          <p:cNvSpPr txBox="1"/>
          <p:nvPr/>
        </p:nvSpPr>
        <p:spPr>
          <a:xfrm>
            <a:off x="6306911" y="1066800"/>
            <a:ext cx="100700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E-COMMERCE</a:t>
            </a:r>
          </a:p>
          <a:p>
            <a:pPr algn="ctr"/>
            <a:r>
              <a:rPr lang="pt-BR" b="1" dirty="0"/>
              <a:t>4.000,00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8D7A04-9624-BABC-8970-FB0E0845590F}"/>
              </a:ext>
            </a:extLst>
          </p:cNvPr>
          <p:cNvSpPr txBox="1"/>
          <p:nvPr/>
        </p:nvSpPr>
        <p:spPr>
          <a:xfrm>
            <a:off x="6248400" y="2210393"/>
            <a:ext cx="112402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E-COMMERCE</a:t>
            </a:r>
          </a:p>
          <a:p>
            <a:pPr algn="ctr"/>
            <a:r>
              <a:rPr lang="pt-BR" b="1" dirty="0"/>
              <a:t>14.000,00</a:t>
            </a:r>
          </a:p>
        </p:txBody>
      </p:sp>
      <p:sp>
        <p:nvSpPr>
          <p:cNvPr id="20" name="Triângulo 19">
            <a:extLst>
              <a:ext uri="{FF2B5EF4-FFF2-40B4-BE49-F238E27FC236}">
                <a16:creationId xmlns:a16="http://schemas.microsoft.com/office/drawing/2014/main" id="{4337A098-DE29-7E37-A75F-E5F4C15C2EB8}"/>
              </a:ext>
            </a:extLst>
          </p:cNvPr>
          <p:cNvSpPr/>
          <p:nvPr/>
        </p:nvSpPr>
        <p:spPr>
          <a:xfrm rot="10800000">
            <a:off x="6735789" y="1788254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A7BA67C-541A-48AC-C08A-2CBD97166877}"/>
              </a:ext>
            </a:extLst>
          </p:cNvPr>
          <p:cNvSpPr txBox="1"/>
          <p:nvPr/>
        </p:nvSpPr>
        <p:spPr>
          <a:xfrm>
            <a:off x="10180880" y="227314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GLOBAL</a:t>
            </a:r>
          </a:p>
        </p:txBody>
      </p:sp>
      <p:sp>
        <p:nvSpPr>
          <p:cNvPr id="10" name="Triângulo 9">
            <a:extLst>
              <a:ext uri="{FF2B5EF4-FFF2-40B4-BE49-F238E27FC236}">
                <a16:creationId xmlns:a16="http://schemas.microsoft.com/office/drawing/2014/main" id="{39D1E2A4-7AF6-D12B-EEA3-EA910ACF0AF3}"/>
              </a:ext>
            </a:extLst>
          </p:cNvPr>
          <p:cNvSpPr/>
          <p:nvPr/>
        </p:nvSpPr>
        <p:spPr>
          <a:xfrm rot="5400000">
            <a:off x="11199914" y="265869"/>
            <a:ext cx="186372" cy="12139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A445CB4-AED0-28D6-6E7A-6277A2626472}"/>
              </a:ext>
            </a:extLst>
          </p:cNvPr>
          <p:cNvSpPr txBox="1"/>
          <p:nvPr/>
        </p:nvSpPr>
        <p:spPr>
          <a:xfrm>
            <a:off x="11384395" y="211152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MASTER</a:t>
            </a:r>
          </a:p>
        </p:txBody>
      </p:sp>
      <p:pic>
        <p:nvPicPr>
          <p:cNvPr id="21" name="Gráfico 20" descr="Globo terrestre: Europa e África com preenchimento sólido">
            <a:extLst>
              <a:ext uri="{FF2B5EF4-FFF2-40B4-BE49-F238E27FC236}">
                <a16:creationId xmlns:a16="http://schemas.microsoft.com/office/drawing/2014/main" id="{194D6754-34B7-1901-B3AC-9EB614209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405" y="145605"/>
            <a:ext cx="387795" cy="387795"/>
          </a:xfrm>
          <a:prstGeom prst="rect">
            <a:avLst/>
          </a:prstGeom>
        </p:spPr>
      </p:pic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47B39883-6DAE-EFE8-E10C-7EF60E83ABEE}"/>
              </a:ext>
            </a:extLst>
          </p:cNvPr>
          <p:cNvCxnSpPr>
            <a:cxnSpLocks/>
          </p:cNvCxnSpPr>
          <p:nvPr/>
        </p:nvCxnSpPr>
        <p:spPr>
          <a:xfrm flipV="1">
            <a:off x="9789818" y="1264447"/>
            <a:ext cx="0" cy="48315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72399ADE-14B6-09C9-8280-26BAD3222851}"/>
              </a:ext>
            </a:extLst>
          </p:cNvPr>
          <p:cNvSpPr txBox="1"/>
          <p:nvPr/>
        </p:nvSpPr>
        <p:spPr>
          <a:xfrm>
            <a:off x="10507520" y="1932789"/>
            <a:ext cx="97494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SCORE </a:t>
            </a:r>
          </a:p>
          <a:p>
            <a:pPr algn="ctr"/>
            <a:r>
              <a:rPr lang="pt-BR" sz="4400" b="1" dirty="0"/>
              <a:t>70</a:t>
            </a:r>
            <a:r>
              <a:rPr lang="pt-BR" sz="2400" dirty="0"/>
              <a:t>%</a:t>
            </a:r>
            <a:endParaRPr lang="pt-BR" sz="4400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BE2317F-474E-C1DE-9CCF-C06D1D5E21F5}"/>
              </a:ext>
            </a:extLst>
          </p:cNvPr>
          <p:cNvSpPr txBox="1"/>
          <p:nvPr/>
        </p:nvSpPr>
        <p:spPr>
          <a:xfrm>
            <a:off x="10412905" y="3799994"/>
            <a:ext cx="1146468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030A0"/>
                </a:solidFill>
              </a:rPr>
              <a:t>100</a:t>
            </a:r>
            <a:r>
              <a:rPr lang="pt-BR" sz="2000" dirty="0">
                <a:solidFill>
                  <a:srgbClr val="7030A0"/>
                </a:solidFill>
              </a:rPr>
              <a:t>%</a:t>
            </a:r>
            <a:endParaRPr lang="pt-BR" sz="4000" dirty="0">
              <a:solidFill>
                <a:srgbClr val="7030A0"/>
              </a:solidFill>
            </a:endParaRPr>
          </a:p>
        </p:txBody>
      </p:sp>
      <p:sp>
        <p:nvSpPr>
          <p:cNvPr id="30" name="Triângulo 29">
            <a:extLst>
              <a:ext uri="{FF2B5EF4-FFF2-40B4-BE49-F238E27FC236}">
                <a16:creationId xmlns:a16="http://schemas.microsoft.com/office/drawing/2014/main" id="{997FE393-02C8-5750-4BB8-8AB768F7D031}"/>
              </a:ext>
            </a:extLst>
          </p:cNvPr>
          <p:cNvSpPr/>
          <p:nvPr/>
        </p:nvSpPr>
        <p:spPr>
          <a:xfrm rot="10800000">
            <a:off x="10886019" y="3252470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A39FD4C3-8635-7584-2742-08905D47E53C}"/>
              </a:ext>
            </a:extLst>
          </p:cNvPr>
          <p:cNvSpPr txBox="1"/>
          <p:nvPr/>
        </p:nvSpPr>
        <p:spPr>
          <a:xfrm>
            <a:off x="786534" y="3006826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85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D4BB6D65-1EAD-43E6-C6D8-9BF0805C0E8E}"/>
              </a:ext>
            </a:extLst>
          </p:cNvPr>
          <p:cNvSpPr txBox="1"/>
          <p:nvPr/>
        </p:nvSpPr>
        <p:spPr>
          <a:xfrm>
            <a:off x="2766132" y="3027402"/>
            <a:ext cx="5757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70</a:t>
            </a:r>
            <a:r>
              <a:rPr lang="pt-BR" sz="1200" b="1" dirty="0"/>
              <a:t>%</a:t>
            </a:r>
            <a:endParaRPr lang="pt-BR" sz="2000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2D50CC2-0A63-C3A5-0221-780351FFD39A}"/>
              </a:ext>
            </a:extLst>
          </p:cNvPr>
          <p:cNvSpPr txBox="1"/>
          <p:nvPr/>
        </p:nvSpPr>
        <p:spPr>
          <a:xfrm>
            <a:off x="6604634" y="2994244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28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E0FE8F73-26A4-3846-28F2-1A3131B37224}"/>
              </a:ext>
            </a:extLst>
          </p:cNvPr>
          <p:cNvSpPr txBox="1"/>
          <p:nvPr/>
        </p:nvSpPr>
        <p:spPr>
          <a:xfrm>
            <a:off x="4772131" y="3000487"/>
            <a:ext cx="5581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66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281BB35-8763-25A1-9571-1B2045690F71}"/>
              </a:ext>
            </a:extLst>
          </p:cNvPr>
          <p:cNvSpPr txBox="1"/>
          <p:nvPr/>
        </p:nvSpPr>
        <p:spPr>
          <a:xfrm>
            <a:off x="762000" y="5694402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82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290075BA-A2FB-8383-38D6-19D137A60085}"/>
              </a:ext>
            </a:extLst>
          </p:cNvPr>
          <p:cNvSpPr txBox="1"/>
          <p:nvPr/>
        </p:nvSpPr>
        <p:spPr>
          <a:xfrm>
            <a:off x="2794635" y="5715000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62</a:t>
            </a:r>
            <a:r>
              <a:rPr lang="pt-BR" sz="1200" b="1" dirty="0"/>
              <a:t>%</a:t>
            </a:r>
            <a:endParaRPr lang="pt-BR" sz="2000" dirty="0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CD6992B9-386E-3EB0-702D-6B460B325152}"/>
              </a:ext>
            </a:extLst>
          </p:cNvPr>
          <p:cNvSpPr txBox="1"/>
          <p:nvPr/>
        </p:nvSpPr>
        <p:spPr>
          <a:xfrm>
            <a:off x="6551459" y="5803878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0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BDA46806-A360-4F9A-9B81-FC10524D73A0}"/>
              </a:ext>
            </a:extLst>
          </p:cNvPr>
          <p:cNvSpPr txBox="1"/>
          <p:nvPr/>
        </p:nvSpPr>
        <p:spPr>
          <a:xfrm>
            <a:off x="4724400" y="5810121"/>
            <a:ext cx="5581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80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CBCAED7B-3CC1-638A-77AC-3899F587FDE0}"/>
              </a:ext>
            </a:extLst>
          </p:cNvPr>
          <p:cNvSpPr txBox="1"/>
          <p:nvPr/>
        </p:nvSpPr>
        <p:spPr>
          <a:xfrm>
            <a:off x="8324981" y="3038257"/>
            <a:ext cx="6751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100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FCB35FD6-CEED-8DED-A2FA-EC88A81E79B6}"/>
              </a:ext>
            </a:extLst>
          </p:cNvPr>
          <p:cNvSpPr txBox="1"/>
          <p:nvPr/>
        </p:nvSpPr>
        <p:spPr>
          <a:xfrm>
            <a:off x="8268448" y="5817327"/>
            <a:ext cx="5581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/>
              <a:t>SCORE </a:t>
            </a:r>
          </a:p>
          <a:p>
            <a:pPr algn="ctr"/>
            <a:r>
              <a:rPr lang="pt-BR" sz="2000" b="1" dirty="0"/>
              <a:t>62</a:t>
            </a:r>
            <a:r>
              <a:rPr lang="pt-BR" sz="1100" dirty="0"/>
              <a:t>%</a:t>
            </a:r>
            <a:endParaRPr lang="pt-BR" sz="20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888FF8D-EB1C-8041-94FF-20C685E1D2C6}"/>
              </a:ext>
            </a:extLst>
          </p:cNvPr>
          <p:cNvSpPr txBox="1"/>
          <p:nvPr/>
        </p:nvSpPr>
        <p:spPr>
          <a:xfrm>
            <a:off x="11072272" y="1205299"/>
            <a:ext cx="76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>
                    <a:lumMod val="50000"/>
                  </a:schemeClr>
                </a:solidFill>
              </a:rPr>
              <a:t>SEM STOPPER</a:t>
            </a:r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2C55811D-DFFF-7DC1-4075-37A57899F08E}"/>
              </a:ext>
            </a:extLst>
          </p:cNvPr>
          <p:cNvCxnSpPr/>
          <p:nvPr/>
        </p:nvCxnSpPr>
        <p:spPr>
          <a:xfrm flipV="1">
            <a:off x="11232400" y="1469270"/>
            <a:ext cx="362017" cy="892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95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tângulo 136">
            <a:extLst>
              <a:ext uri="{FF2B5EF4-FFF2-40B4-BE49-F238E27FC236}">
                <a16:creationId xmlns:a16="http://schemas.microsoft.com/office/drawing/2014/main" id="{AF987FD1-BFE0-091C-A38C-FCD5E16E6CF1}"/>
              </a:ext>
            </a:extLst>
          </p:cNvPr>
          <p:cNvSpPr/>
          <p:nvPr/>
        </p:nvSpPr>
        <p:spPr>
          <a:xfrm>
            <a:off x="8484635" y="5562600"/>
            <a:ext cx="2279707" cy="800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Triângulo 217">
            <a:extLst>
              <a:ext uri="{FF2B5EF4-FFF2-40B4-BE49-F238E27FC236}">
                <a16:creationId xmlns:a16="http://schemas.microsoft.com/office/drawing/2014/main" id="{60C514C6-434E-39DE-6005-D71FE29F7F99}"/>
              </a:ext>
            </a:extLst>
          </p:cNvPr>
          <p:cNvSpPr/>
          <p:nvPr/>
        </p:nvSpPr>
        <p:spPr>
          <a:xfrm rot="5400000">
            <a:off x="219288" y="295365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C2BC3F14-866B-C314-1E28-E1399B2358B0}"/>
              </a:ext>
            </a:extLst>
          </p:cNvPr>
          <p:cNvSpPr txBox="1"/>
          <p:nvPr/>
        </p:nvSpPr>
        <p:spPr>
          <a:xfrm>
            <a:off x="372702" y="222419"/>
            <a:ext cx="8258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KPI’s MASTER</a:t>
            </a: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7B758E6B-21A9-9E12-787F-22A0FB84C270}"/>
              </a:ext>
            </a:extLst>
          </p:cNvPr>
          <p:cNvSpPr txBox="1"/>
          <p:nvPr/>
        </p:nvSpPr>
        <p:spPr>
          <a:xfrm>
            <a:off x="1260902" y="226368"/>
            <a:ext cx="415498" cy="2308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3175EF5-B5CC-D899-6CA7-7ECD12F6F4B2}"/>
              </a:ext>
            </a:extLst>
          </p:cNvPr>
          <p:cNvSpPr txBox="1"/>
          <p:nvPr/>
        </p:nvSpPr>
        <p:spPr>
          <a:xfrm>
            <a:off x="5462441" y="288584"/>
            <a:ext cx="646332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MASTER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F848D76-8DC9-2DD3-0CA7-6D7249D1FC07}"/>
              </a:ext>
            </a:extLst>
          </p:cNvPr>
          <p:cNvCxnSpPr>
            <a:cxnSpLocks/>
          </p:cNvCxnSpPr>
          <p:nvPr/>
        </p:nvCxnSpPr>
        <p:spPr>
          <a:xfrm flipV="1">
            <a:off x="533400" y="932156"/>
            <a:ext cx="11169636" cy="1143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C0C74CE-60D9-39A0-4E45-0E0030043D20}"/>
              </a:ext>
            </a:extLst>
          </p:cNvPr>
          <p:cNvSpPr txBox="1"/>
          <p:nvPr/>
        </p:nvSpPr>
        <p:spPr>
          <a:xfrm>
            <a:off x="1819552" y="222419"/>
            <a:ext cx="13773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MAIO 2024 – ABRIL 2025.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A7BA67C-541A-48AC-C08A-2CBD97166877}"/>
              </a:ext>
            </a:extLst>
          </p:cNvPr>
          <p:cNvSpPr txBox="1"/>
          <p:nvPr/>
        </p:nvSpPr>
        <p:spPr>
          <a:xfrm>
            <a:off x="10180880" y="227314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GLOBAL</a:t>
            </a:r>
          </a:p>
        </p:txBody>
      </p:sp>
      <p:sp>
        <p:nvSpPr>
          <p:cNvPr id="10" name="Triângulo 9">
            <a:extLst>
              <a:ext uri="{FF2B5EF4-FFF2-40B4-BE49-F238E27FC236}">
                <a16:creationId xmlns:a16="http://schemas.microsoft.com/office/drawing/2014/main" id="{39D1E2A4-7AF6-D12B-EEA3-EA910ACF0AF3}"/>
              </a:ext>
            </a:extLst>
          </p:cNvPr>
          <p:cNvSpPr/>
          <p:nvPr/>
        </p:nvSpPr>
        <p:spPr>
          <a:xfrm rot="5400000">
            <a:off x="11199914" y="265869"/>
            <a:ext cx="186372" cy="12139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A445CB4-AED0-28D6-6E7A-6277A2626472}"/>
              </a:ext>
            </a:extLst>
          </p:cNvPr>
          <p:cNvSpPr txBox="1"/>
          <p:nvPr/>
        </p:nvSpPr>
        <p:spPr>
          <a:xfrm>
            <a:off x="11384395" y="211152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MASTER</a:t>
            </a:r>
          </a:p>
        </p:txBody>
      </p:sp>
      <p:pic>
        <p:nvPicPr>
          <p:cNvPr id="21" name="Gráfico 20" descr="Globo terrestre: Europa e África com preenchimento sólido">
            <a:extLst>
              <a:ext uri="{FF2B5EF4-FFF2-40B4-BE49-F238E27FC236}">
                <a16:creationId xmlns:a16="http://schemas.microsoft.com/office/drawing/2014/main" id="{194D6754-34B7-1901-B3AC-9EB614209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405" y="145605"/>
            <a:ext cx="387795" cy="387795"/>
          </a:xfrm>
          <a:prstGeom prst="rect">
            <a:avLst/>
          </a:prstGeom>
        </p:spPr>
      </p:pic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47B39883-6DAE-EFE8-E10C-7EF60E83ABEE}"/>
              </a:ext>
            </a:extLst>
          </p:cNvPr>
          <p:cNvCxnSpPr>
            <a:cxnSpLocks/>
          </p:cNvCxnSpPr>
          <p:nvPr/>
        </p:nvCxnSpPr>
        <p:spPr>
          <a:xfrm flipV="1">
            <a:off x="7620000" y="1295400"/>
            <a:ext cx="0" cy="48315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72399ADE-14B6-09C9-8280-26BAD3222851}"/>
              </a:ext>
            </a:extLst>
          </p:cNvPr>
          <p:cNvSpPr txBox="1"/>
          <p:nvPr/>
        </p:nvSpPr>
        <p:spPr>
          <a:xfrm>
            <a:off x="9396588" y="1978493"/>
            <a:ext cx="97494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SCORE </a:t>
            </a:r>
          </a:p>
          <a:p>
            <a:pPr algn="ctr"/>
            <a:r>
              <a:rPr lang="pt-BR" sz="4400" b="1" dirty="0"/>
              <a:t>70</a:t>
            </a:r>
            <a:r>
              <a:rPr lang="pt-BR" sz="2400" dirty="0"/>
              <a:t>%</a:t>
            </a:r>
            <a:endParaRPr lang="pt-BR" sz="4400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BE2317F-474E-C1DE-9CCF-C06D1D5E21F5}"/>
              </a:ext>
            </a:extLst>
          </p:cNvPr>
          <p:cNvSpPr txBox="1"/>
          <p:nvPr/>
        </p:nvSpPr>
        <p:spPr>
          <a:xfrm>
            <a:off x="9301973" y="3845698"/>
            <a:ext cx="1146468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030A0"/>
                </a:solidFill>
              </a:rPr>
              <a:t>100</a:t>
            </a:r>
            <a:r>
              <a:rPr lang="pt-BR" sz="2000" dirty="0">
                <a:solidFill>
                  <a:srgbClr val="7030A0"/>
                </a:solidFill>
              </a:rPr>
              <a:t>%</a:t>
            </a:r>
            <a:endParaRPr lang="pt-BR" sz="4000" dirty="0">
              <a:solidFill>
                <a:srgbClr val="7030A0"/>
              </a:solidFill>
            </a:endParaRPr>
          </a:p>
        </p:txBody>
      </p:sp>
      <p:sp>
        <p:nvSpPr>
          <p:cNvPr id="30" name="Triângulo 29">
            <a:extLst>
              <a:ext uri="{FF2B5EF4-FFF2-40B4-BE49-F238E27FC236}">
                <a16:creationId xmlns:a16="http://schemas.microsoft.com/office/drawing/2014/main" id="{997FE393-02C8-5750-4BB8-8AB768F7D031}"/>
              </a:ext>
            </a:extLst>
          </p:cNvPr>
          <p:cNvSpPr/>
          <p:nvPr/>
        </p:nvSpPr>
        <p:spPr>
          <a:xfrm rot="10800000">
            <a:off x="9775087" y="3298174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504E2CB-98A0-5D50-D257-CA7117088945}"/>
              </a:ext>
            </a:extLst>
          </p:cNvPr>
          <p:cNvSpPr txBox="1"/>
          <p:nvPr/>
        </p:nvSpPr>
        <p:spPr>
          <a:xfrm>
            <a:off x="1694815" y="1935424"/>
            <a:ext cx="97494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SCORE </a:t>
            </a:r>
          </a:p>
          <a:p>
            <a:pPr algn="ctr"/>
            <a:r>
              <a:rPr lang="pt-BR" sz="4400" b="1" dirty="0"/>
              <a:t>70</a:t>
            </a:r>
            <a:r>
              <a:rPr lang="pt-BR" sz="2400" dirty="0"/>
              <a:t>%</a:t>
            </a:r>
            <a:endParaRPr lang="pt-BR" sz="4400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8AA4136-ABF2-AEA6-F94F-2D9739222526}"/>
              </a:ext>
            </a:extLst>
          </p:cNvPr>
          <p:cNvSpPr txBox="1"/>
          <p:nvPr/>
        </p:nvSpPr>
        <p:spPr>
          <a:xfrm>
            <a:off x="1600200" y="3802629"/>
            <a:ext cx="1146468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030A0"/>
                </a:solidFill>
              </a:rPr>
              <a:t>100</a:t>
            </a:r>
            <a:r>
              <a:rPr lang="pt-BR" sz="2000" dirty="0">
                <a:solidFill>
                  <a:srgbClr val="7030A0"/>
                </a:solidFill>
              </a:rPr>
              <a:t>%</a:t>
            </a:r>
            <a:endParaRPr lang="pt-BR" sz="4000" dirty="0">
              <a:solidFill>
                <a:srgbClr val="7030A0"/>
              </a:solidFill>
            </a:endParaRPr>
          </a:p>
        </p:txBody>
      </p:sp>
      <p:sp>
        <p:nvSpPr>
          <p:cNvPr id="25" name="Triângulo 24">
            <a:extLst>
              <a:ext uri="{FF2B5EF4-FFF2-40B4-BE49-F238E27FC236}">
                <a16:creationId xmlns:a16="http://schemas.microsoft.com/office/drawing/2014/main" id="{C92D40D7-FC03-13E6-4BAE-B88A97CFD94D}"/>
              </a:ext>
            </a:extLst>
          </p:cNvPr>
          <p:cNvSpPr/>
          <p:nvPr/>
        </p:nvSpPr>
        <p:spPr>
          <a:xfrm rot="10800000">
            <a:off x="2073314" y="3255105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21B7B923-FB70-FEFF-2F65-DA535DB8B3B0}"/>
              </a:ext>
            </a:extLst>
          </p:cNvPr>
          <p:cNvSpPr txBox="1"/>
          <p:nvPr/>
        </p:nvSpPr>
        <p:spPr>
          <a:xfrm>
            <a:off x="4704646" y="1900567"/>
            <a:ext cx="97494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SCORE </a:t>
            </a:r>
          </a:p>
          <a:p>
            <a:pPr algn="ctr"/>
            <a:r>
              <a:rPr lang="pt-BR" sz="4400" b="1" dirty="0"/>
              <a:t>70</a:t>
            </a:r>
            <a:r>
              <a:rPr lang="pt-BR" sz="2400" dirty="0"/>
              <a:t>%</a:t>
            </a:r>
            <a:endParaRPr lang="pt-BR" sz="4400" dirty="0"/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A65FBB9B-8112-3A7A-3C42-D48BAA89F9FA}"/>
              </a:ext>
            </a:extLst>
          </p:cNvPr>
          <p:cNvSpPr txBox="1"/>
          <p:nvPr/>
        </p:nvSpPr>
        <p:spPr>
          <a:xfrm>
            <a:off x="4610031" y="3767772"/>
            <a:ext cx="1146468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4000" b="1" dirty="0">
                <a:solidFill>
                  <a:srgbClr val="7030A0"/>
                </a:solidFill>
              </a:rPr>
              <a:t>100</a:t>
            </a:r>
            <a:r>
              <a:rPr lang="pt-BR" sz="2000" dirty="0">
                <a:solidFill>
                  <a:srgbClr val="7030A0"/>
                </a:solidFill>
              </a:rPr>
              <a:t>%</a:t>
            </a:r>
            <a:endParaRPr lang="pt-BR" sz="4000" dirty="0">
              <a:solidFill>
                <a:srgbClr val="7030A0"/>
              </a:solidFill>
            </a:endParaRPr>
          </a:p>
        </p:txBody>
      </p:sp>
      <p:sp>
        <p:nvSpPr>
          <p:cNvPr id="58" name="Triângulo 57">
            <a:extLst>
              <a:ext uri="{FF2B5EF4-FFF2-40B4-BE49-F238E27FC236}">
                <a16:creationId xmlns:a16="http://schemas.microsoft.com/office/drawing/2014/main" id="{D49F6322-2CFA-BAF2-E47A-90A02D0D90D5}"/>
              </a:ext>
            </a:extLst>
          </p:cNvPr>
          <p:cNvSpPr/>
          <p:nvPr/>
        </p:nvSpPr>
        <p:spPr>
          <a:xfrm rot="10800000">
            <a:off x="5083145" y="3220248"/>
            <a:ext cx="140024" cy="10033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F7C5F51-F38B-CEA3-9F4D-2AB194525E07}"/>
              </a:ext>
            </a:extLst>
          </p:cNvPr>
          <p:cNvSpPr txBox="1"/>
          <p:nvPr/>
        </p:nvSpPr>
        <p:spPr>
          <a:xfrm>
            <a:off x="1935770" y="1271126"/>
            <a:ext cx="413896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PDV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2CF4523-F1B4-94A3-F33C-2F9C976CC16F}"/>
              </a:ext>
            </a:extLst>
          </p:cNvPr>
          <p:cNvSpPr txBox="1"/>
          <p:nvPr/>
        </p:nvSpPr>
        <p:spPr>
          <a:xfrm>
            <a:off x="4829991" y="1342348"/>
            <a:ext cx="646332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MASTER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E6D9192-C1CC-B357-2880-3A338825D19A}"/>
              </a:ext>
            </a:extLst>
          </p:cNvPr>
          <p:cNvSpPr txBox="1"/>
          <p:nvPr/>
        </p:nvSpPr>
        <p:spPr>
          <a:xfrm>
            <a:off x="9435864" y="1455993"/>
            <a:ext cx="896400" cy="25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1050" dirty="0"/>
              <a:t>SCORE FINAL</a:t>
            </a:r>
          </a:p>
        </p:txBody>
      </p:sp>
    </p:spTree>
    <p:extLst>
      <p:ext uri="{BB962C8B-B14F-4D97-AF65-F5344CB8AC3E}">
        <p14:creationId xmlns:p14="http://schemas.microsoft.com/office/powerpoint/2010/main" val="1707422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141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Celso Studenroth</dc:creator>
  <cp:lastModifiedBy>Celso Studenroth</cp:lastModifiedBy>
  <cp:revision>1</cp:revision>
  <dcterms:created xsi:type="dcterms:W3CDTF">2024-05-14T10:33:29Z</dcterms:created>
  <dcterms:modified xsi:type="dcterms:W3CDTF">2024-05-14T10:34:12Z</dcterms:modified>
</cp:coreProperties>
</file>